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0" r:id="rId1"/>
  </p:sldMasterIdLst>
  <p:notesMasterIdLst>
    <p:notesMasterId r:id="rId5"/>
  </p:notesMasterIdLst>
  <p:handoutMasterIdLst>
    <p:handoutMasterId r:id="rId6"/>
  </p:handoutMasterIdLst>
  <p:sldIdLst>
    <p:sldId id="774" r:id="rId2"/>
    <p:sldId id="864" r:id="rId3"/>
    <p:sldId id="838" r:id="rId4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Garamond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Garamond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Garamond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Garamond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Garamond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bg1"/>
        </a:solidFill>
        <a:latin typeface="AGaramond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bg1"/>
        </a:solidFill>
        <a:latin typeface="AGaramond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bg1"/>
        </a:solidFill>
        <a:latin typeface="AGaramond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bg1"/>
        </a:solidFill>
        <a:latin typeface="AGaramond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592C"/>
    <a:srgbClr val="996633"/>
    <a:srgbClr val="6568F1"/>
    <a:srgbClr val="2C2C86"/>
    <a:srgbClr val="333399"/>
    <a:srgbClr val="1D1462"/>
    <a:srgbClr val="B2B2B2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7760" autoAdjust="0"/>
    <p:restoredTop sz="94660"/>
  </p:normalViewPr>
  <p:slideViewPr>
    <p:cSldViewPr snapToGrid="0">
      <p:cViewPr>
        <p:scale>
          <a:sx n="80" d="100"/>
          <a:sy n="80" d="100"/>
        </p:scale>
        <p:origin x="-558" y="216"/>
      </p:cViewPr>
      <p:guideLst>
        <p:guide orient="horz" pos="1529"/>
        <p:guide orient="horz" pos="3736"/>
        <p:guide orient="horz" pos="3093"/>
        <p:guide orient="horz" pos="401"/>
        <p:guide pos="5153"/>
        <p:guide pos="3457"/>
        <p:guide pos="1208"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626"/>
    </p:cViewPr>
  </p:sorterViewPr>
  <p:notesViewPr>
    <p:cSldViewPr snapToGrid="0">
      <p:cViewPr>
        <p:scale>
          <a:sx n="150" d="100"/>
          <a:sy n="150" d="100"/>
        </p:scale>
        <p:origin x="426" y="2778"/>
      </p:cViewPr>
      <p:guideLst>
        <p:guide orient="horz" pos="2932"/>
        <p:guide pos="221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654050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30275" eaLnBrk="0" hangingPunct="0">
              <a:defRPr sz="1300">
                <a:latin typeface="Univers Condensed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6153150" y="0"/>
            <a:ext cx="838200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defTabSz="930275" eaLnBrk="0" hangingPunct="0">
              <a:defRPr sz="1300">
                <a:latin typeface="Univers Condensed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4000"/>
            <a:ext cx="58102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defTabSz="930275" eaLnBrk="0" hangingPunct="0">
              <a:defRPr sz="1300">
                <a:latin typeface="Univers Condensed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788150" y="9144000"/>
            <a:ext cx="203200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930275" eaLnBrk="0" hangingPunct="0">
              <a:defRPr sz="1300">
                <a:latin typeface="Univers Condensed"/>
              </a:defRPr>
            </a:lvl1pPr>
          </a:lstStyle>
          <a:p>
            <a:pPr>
              <a:defRPr/>
            </a:pPr>
            <a:fld id="{3201AEF0-2549-47B2-95D4-DCBF5A4045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165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57" tIns="47035" rIns="94057" bIns="47035" numCol="1" anchor="t" anchorCtr="0" compatLnSpc="1">
            <a:prstTxWarp prst="textNoShape">
              <a:avLst/>
            </a:prstTxWarp>
          </a:bodyPr>
          <a:lstStyle>
            <a:lvl1pPr algn="l" defTabSz="942975" eaLnBrk="0" hangingPunct="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8275" y="0"/>
            <a:ext cx="304165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57" tIns="47035" rIns="94057" bIns="47035" numCol="1" anchor="t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98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57" tIns="47035" rIns="94057" bIns="47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2375"/>
            <a:ext cx="304165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57" tIns="47035" rIns="94057" bIns="47035" numCol="1" anchor="b" anchorCtr="0" compatLnSpc="1">
            <a:prstTxWarp prst="textNoShape">
              <a:avLst/>
            </a:prstTxWarp>
          </a:bodyPr>
          <a:lstStyle>
            <a:lvl1pPr algn="l" defTabSz="942975" eaLnBrk="0" hangingPunct="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8275" y="8842375"/>
            <a:ext cx="304165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57" tIns="47035" rIns="94057" bIns="47035" numCol="1" anchor="b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A01E9F3-68BE-45FA-B732-2C74CCFE7B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Garamond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Garamond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Garamond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Garamond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Garamond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CB96F9-4A45-4F05-A74F-F6C7D7816968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C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5572C3-2018-480B-9E43-14A63892DF3C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C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AC288-6DFF-42CB-AF84-4FE78F2CAA20}" type="slidenum">
              <a:rPr lang="en-US"/>
              <a:pPr>
                <a:defRPr/>
              </a:pPr>
              <a:t>‹#›</a:t>
            </a:fld>
            <a:endParaRPr lang="en-US" sz="900">
              <a:latin typeface="AGaramon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174DA-1604-472C-BADE-C2801DBCDB68}" type="slidenum">
              <a:rPr lang="en-US"/>
              <a:pPr>
                <a:defRPr/>
              </a:pPr>
              <a:t>‹#›</a:t>
            </a:fld>
            <a:endParaRPr lang="en-US" sz="900">
              <a:latin typeface="AGaramon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73213" y="1289050"/>
            <a:ext cx="3352800" cy="262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8413" y="1289050"/>
            <a:ext cx="3352800" cy="262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DAF35-7678-49C2-9FEE-AB4D8E4EA462}" type="slidenum">
              <a:rPr lang="en-US"/>
              <a:pPr>
                <a:defRPr/>
              </a:pPr>
              <a:t>‹#›</a:t>
            </a:fld>
            <a:endParaRPr lang="en-US" sz="900">
              <a:latin typeface="AGaramon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83AFE-760C-468D-BBDC-E8F0005D878A}" type="slidenum">
              <a:rPr lang="en-US"/>
              <a:pPr>
                <a:defRPr/>
              </a:pPr>
              <a:t>‹#›</a:t>
            </a:fld>
            <a:endParaRPr lang="en-US" sz="900">
              <a:latin typeface="AGaramon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6FD2C-F9D4-4414-B18C-025B37C25BE2}" type="slidenum">
              <a:rPr lang="en-US"/>
              <a:pPr>
                <a:defRPr/>
              </a:pPr>
              <a:t>‹#›</a:t>
            </a:fld>
            <a:endParaRPr lang="en-US" sz="900">
              <a:latin typeface="AGaramon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856B8-3AD8-4410-B658-C8D5814DD617}" type="slidenum">
              <a:rPr lang="en-US"/>
              <a:pPr>
                <a:defRPr/>
              </a:pPr>
              <a:t>‹#›</a:t>
            </a:fld>
            <a:endParaRPr lang="en-US" sz="900">
              <a:latin typeface="AGaramond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8C1C4-34D8-4A0C-9CA9-95A4EA9B4884}" type="slidenum">
              <a:rPr lang="en-US"/>
              <a:pPr>
                <a:defRPr/>
              </a:pPr>
              <a:t>‹#›</a:t>
            </a:fld>
            <a:endParaRPr lang="en-US" sz="900">
              <a:latin typeface="AGaramon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90C04-CE20-4C8B-B2BA-649EBD0916AE}" type="slidenum">
              <a:rPr lang="en-US"/>
              <a:pPr>
                <a:defRPr/>
              </a:pPr>
              <a:t>‹#›</a:t>
            </a:fld>
            <a:endParaRPr lang="en-US" sz="900">
              <a:latin typeface="AGaramond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6713" y="144463"/>
            <a:ext cx="1714500" cy="37671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71625" y="144463"/>
            <a:ext cx="4992688" cy="37671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A0C8D-A827-48B1-BABC-4BB8451B373C}" type="slidenum">
              <a:rPr lang="en-US"/>
              <a:pPr>
                <a:defRPr/>
              </a:pPr>
              <a:t>‹#›</a:t>
            </a:fld>
            <a:endParaRPr lang="en-US" sz="900">
              <a:latin typeface="AGaramond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w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71625" y="144463"/>
            <a:ext cx="4157663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2048" tIns="41025" rIns="82048" bIns="4102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73213" y="1289050"/>
            <a:ext cx="6858000" cy="262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2048" tIns="41025" rIns="82048" bIns="410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23588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779963" y="6253163"/>
            <a:ext cx="2909887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2048" tIns="0" rIns="0" bIns="205122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9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358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0350" y="6392863"/>
            <a:ext cx="830263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2048" tIns="0" rIns="0" bIns="205122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 b="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8A7B5CDA-BA77-4FA6-B4F2-F03CB7C0910E}" type="slidenum">
              <a:rPr lang="en-US"/>
              <a:pPr>
                <a:defRPr/>
              </a:pPr>
              <a:t>‹#›</a:t>
            </a:fld>
            <a:endParaRPr lang="en-US" sz="900"/>
          </a:p>
        </p:txBody>
      </p:sp>
      <p:sp>
        <p:nvSpPr>
          <p:cNvPr id="323590" name="Line 6"/>
          <p:cNvSpPr>
            <a:spLocks noChangeShapeType="1"/>
          </p:cNvSpPr>
          <p:nvPr/>
        </p:nvSpPr>
        <p:spPr bwMode="auto">
          <a:xfrm flipV="1">
            <a:off x="298450" y="804863"/>
            <a:ext cx="8350250" cy="1587"/>
          </a:xfrm>
          <a:prstGeom prst="line">
            <a:avLst/>
          </a:prstGeom>
          <a:noFill/>
          <a:ln w="9525">
            <a:solidFill>
              <a:srgbClr val="8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CA"/>
          </a:p>
        </p:txBody>
      </p:sp>
      <p:sp>
        <p:nvSpPr>
          <p:cNvPr id="323591" name="Line 7"/>
          <p:cNvSpPr>
            <a:spLocks noChangeShapeType="1"/>
          </p:cNvSpPr>
          <p:nvPr/>
        </p:nvSpPr>
        <p:spPr bwMode="auto">
          <a:xfrm>
            <a:off x="1311275" y="61913"/>
            <a:ext cx="0" cy="971550"/>
          </a:xfrm>
          <a:prstGeom prst="line">
            <a:avLst/>
          </a:prstGeom>
          <a:noFill/>
          <a:ln w="9525">
            <a:solidFill>
              <a:srgbClr val="8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CA"/>
          </a:p>
        </p:txBody>
      </p:sp>
      <p:sp>
        <p:nvSpPr>
          <p:cNvPr id="323601" name="Text Box 17"/>
          <p:cNvSpPr txBox="1">
            <a:spLocks noChangeArrowheads="1"/>
          </p:cNvSpPr>
          <p:nvPr/>
        </p:nvSpPr>
        <p:spPr bwMode="auto">
          <a:xfrm>
            <a:off x="7396163" y="254000"/>
            <a:ext cx="1382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endParaRPr lang="en-CA">
              <a:latin typeface="Times New Roman" pitchFamily="18" charset="0"/>
            </a:endParaRPr>
          </a:p>
        </p:txBody>
      </p:sp>
      <p:pic>
        <p:nvPicPr>
          <p:cNvPr id="1033" name="Picture 19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90513" y="6086475"/>
            <a:ext cx="134143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hf hdr="0" ftr="0" dt="0"/>
  <p:txStyles>
    <p:titleStyle>
      <a:lvl1pPr algn="l" defTabSz="820738" rtl="0" eaLnBrk="0" fontAlgn="base" hangingPunct="0">
        <a:spcBef>
          <a:spcPct val="0"/>
        </a:spcBef>
        <a:spcAft>
          <a:spcPct val="0"/>
        </a:spcAft>
        <a:defRPr sz="14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820738" rtl="0" eaLnBrk="0" fontAlgn="base" hangingPunct="0">
        <a:spcBef>
          <a:spcPct val="0"/>
        </a:spcBef>
        <a:spcAft>
          <a:spcPct val="0"/>
        </a:spcAft>
        <a:defRPr sz="1400" b="1">
          <a:solidFill>
            <a:schemeClr val="tx2"/>
          </a:solidFill>
          <a:latin typeface="Verdana" pitchFamily="34" charset="0"/>
        </a:defRPr>
      </a:lvl2pPr>
      <a:lvl3pPr algn="l" defTabSz="820738" rtl="0" eaLnBrk="0" fontAlgn="base" hangingPunct="0">
        <a:spcBef>
          <a:spcPct val="0"/>
        </a:spcBef>
        <a:spcAft>
          <a:spcPct val="0"/>
        </a:spcAft>
        <a:defRPr sz="1400" b="1">
          <a:solidFill>
            <a:schemeClr val="tx2"/>
          </a:solidFill>
          <a:latin typeface="Verdana" pitchFamily="34" charset="0"/>
        </a:defRPr>
      </a:lvl3pPr>
      <a:lvl4pPr algn="l" defTabSz="820738" rtl="0" eaLnBrk="0" fontAlgn="base" hangingPunct="0">
        <a:spcBef>
          <a:spcPct val="0"/>
        </a:spcBef>
        <a:spcAft>
          <a:spcPct val="0"/>
        </a:spcAft>
        <a:defRPr sz="1400" b="1">
          <a:solidFill>
            <a:schemeClr val="tx2"/>
          </a:solidFill>
          <a:latin typeface="Verdana" pitchFamily="34" charset="0"/>
        </a:defRPr>
      </a:lvl4pPr>
      <a:lvl5pPr algn="l" defTabSz="820738" rtl="0" eaLnBrk="0" fontAlgn="base" hangingPunct="0">
        <a:spcBef>
          <a:spcPct val="0"/>
        </a:spcBef>
        <a:spcAft>
          <a:spcPct val="0"/>
        </a:spcAft>
        <a:defRPr sz="1400" b="1">
          <a:solidFill>
            <a:schemeClr val="tx2"/>
          </a:solidFill>
          <a:latin typeface="Verdana" pitchFamily="34" charset="0"/>
        </a:defRPr>
      </a:lvl5pPr>
      <a:lvl6pPr marL="457200" algn="l" defTabSz="820738" rtl="0" eaLnBrk="0" fontAlgn="base" hangingPunct="0">
        <a:spcBef>
          <a:spcPct val="0"/>
        </a:spcBef>
        <a:spcAft>
          <a:spcPct val="0"/>
        </a:spcAft>
        <a:defRPr sz="1400" b="1">
          <a:solidFill>
            <a:schemeClr val="tx2"/>
          </a:solidFill>
          <a:latin typeface="Verdana" pitchFamily="34" charset="0"/>
        </a:defRPr>
      </a:lvl6pPr>
      <a:lvl7pPr marL="914400" algn="l" defTabSz="820738" rtl="0" eaLnBrk="0" fontAlgn="base" hangingPunct="0">
        <a:spcBef>
          <a:spcPct val="0"/>
        </a:spcBef>
        <a:spcAft>
          <a:spcPct val="0"/>
        </a:spcAft>
        <a:defRPr sz="1400" b="1">
          <a:solidFill>
            <a:schemeClr val="tx2"/>
          </a:solidFill>
          <a:latin typeface="Verdana" pitchFamily="34" charset="0"/>
        </a:defRPr>
      </a:lvl7pPr>
      <a:lvl8pPr marL="1371600" algn="l" defTabSz="820738" rtl="0" eaLnBrk="0" fontAlgn="base" hangingPunct="0">
        <a:spcBef>
          <a:spcPct val="0"/>
        </a:spcBef>
        <a:spcAft>
          <a:spcPct val="0"/>
        </a:spcAft>
        <a:defRPr sz="1400" b="1">
          <a:solidFill>
            <a:schemeClr val="tx2"/>
          </a:solidFill>
          <a:latin typeface="Verdana" pitchFamily="34" charset="0"/>
        </a:defRPr>
      </a:lvl8pPr>
      <a:lvl9pPr marL="1828800" algn="l" defTabSz="820738" rtl="0" eaLnBrk="0" fontAlgn="base" hangingPunct="0">
        <a:spcBef>
          <a:spcPct val="0"/>
        </a:spcBef>
        <a:spcAft>
          <a:spcPct val="0"/>
        </a:spcAft>
        <a:defRPr sz="1400" b="1">
          <a:solidFill>
            <a:schemeClr val="tx2"/>
          </a:solidFill>
          <a:latin typeface="Verdana" pitchFamily="34" charset="0"/>
        </a:defRPr>
      </a:lvl9pPr>
    </p:titleStyle>
    <p:bodyStyle>
      <a:lvl1pPr marL="307975" indent="-307975" algn="just" defTabSz="820738" rtl="0" eaLnBrk="0" fontAlgn="base" hangingPunct="0">
        <a:spcBef>
          <a:spcPts val="1075"/>
        </a:spcBef>
        <a:spcAft>
          <a:spcPct val="0"/>
        </a:spcAft>
        <a:buClr>
          <a:srgbClr val="808000"/>
        </a:buClr>
        <a:buChar char="•"/>
        <a:defRPr sz="1000">
          <a:solidFill>
            <a:schemeClr val="tx1"/>
          </a:solidFill>
          <a:latin typeface="+mn-lt"/>
          <a:ea typeface="+mn-ea"/>
          <a:cs typeface="+mn-cs"/>
        </a:defRPr>
      </a:lvl1pPr>
      <a:lvl2pPr marL="666750" indent="-257175" algn="just" defTabSz="820738" rtl="0" eaLnBrk="0" fontAlgn="base" hangingPunct="0">
        <a:spcBef>
          <a:spcPts val="275"/>
        </a:spcBef>
        <a:spcAft>
          <a:spcPct val="0"/>
        </a:spcAft>
        <a:buClr>
          <a:srgbClr val="003399"/>
        </a:buClr>
        <a:buSzPct val="80000"/>
        <a:buFont typeface="Wingdings" pitchFamily="2" charset="2"/>
        <a:buChar char="Ø"/>
        <a:defRPr sz="1000">
          <a:solidFill>
            <a:schemeClr val="tx1"/>
          </a:solidFill>
          <a:latin typeface="+mn-lt"/>
        </a:defRPr>
      </a:lvl2pPr>
      <a:lvl3pPr marL="1025525" indent="-204788" algn="just" defTabSz="820738" rtl="0" eaLnBrk="0" fontAlgn="base" hangingPunct="0">
        <a:spcBef>
          <a:spcPts val="275"/>
        </a:spcBef>
        <a:spcAft>
          <a:spcPct val="0"/>
        </a:spcAft>
        <a:buSzPct val="50000"/>
        <a:buChar char="•"/>
        <a:defRPr sz="1000">
          <a:solidFill>
            <a:schemeClr val="tx1"/>
          </a:solidFill>
          <a:latin typeface="+mn-lt"/>
        </a:defRPr>
      </a:lvl3pPr>
      <a:lvl4pPr marL="1436688" indent="-206375" algn="just" defTabSz="820738" rtl="0" eaLnBrk="0" fontAlgn="base" hangingPunct="0">
        <a:spcBef>
          <a:spcPts val="275"/>
        </a:spcBef>
        <a:spcAft>
          <a:spcPct val="0"/>
        </a:spcAft>
        <a:buSzPct val="50000"/>
        <a:buChar char="•"/>
        <a:defRPr sz="1000">
          <a:solidFill>
            <a:schemeClr val="tx1"/>
          </a:solidFill>
          <a:latin typeface="+mn-lt"/>
        </a:defRPr>
      </a:lvl4pPr>
      <a:lvl5pPr marL="1846263" indent="-204788" algn="just" defTabSz="820738" rtl="0" eaLnBrk="0" fontAlgn="base" hangingPunct="0">
        <a:spcBef>
          <a:spcPts val="275"/>
        </a:spcBef>
        <a:spcAft>
          <a:spcPct val="0"/>
        </a:spcAft>
        <a:buSzPct val="50000"/>
        <a:buChar char="•"/>
        <a:defRPr sz="1000">
          <a:solidFill>
            <a:schemeClr val="tx1"/>
          </a:solidFill>
          <a:latin typeface="+mn-lt"/>
        </a:defRPr>
      </a:lvl5pPr>
      <a:lvl6pPr marL="2303463" indent="-204788" algn="just" defTabSz="820738" rtl="0" eaLnBrk="0" fontAlgn="base" hangingPunct="0">
        <a:spcBef>
          <a:spcPts val="275"/>
        </a:spcBef>
        <a:spcAft>
          <a:spcPct val="0"/>
        </a:spcAft>
        <a:buSzPct val="50000"/>
        <a:buChar char="•"/>
        <a:defRPr sz="1000">
          <a:solidFill>
            <a:schemeClr val="tx1"/>
          </a:solidFill>
          <a:latin typeface="+mn-lt"/>
        </a:defRPr>
      </a:lvl6pPr>
      <a:lvl7pPr marL="2760663" indent="-204788" algn="just" defTabSz="820738" rtl="0" eaLnBrk="0" fontAlgn="base" hangingPunct="0">
        <a:spcBef>
          <a:spcPts val="275"/>
        </a:spcBef>
        <a:spcAft>
          <a:spcPct val="0"/>
        </a:spcAft>
        <a:buSzPct val="50000"/>
        <a:buChar char="•"/>
        <a:defRPr sz="1000">
          <a:solidFill>
            <a:schemeClr val="tx1"/>
          </a:solidFill>
          <a:latin typeface="+mn-lt"/>
        </a:defRPr>
      </a:lvl7pPr>
      <a:lvl8pPr marL="3217863" indent="-204788" algn="just" defTabSz="820738" rtl="0" eaLnBrk="0" fontAlgn="base" hangingPunct="0">
        <a:spcBef>
          <a:spcPts val="275"/>
        </a:spcBef>
        <a:spcAft>
          <a:spcPct val="0"/>
        </a:spcAft>
        <a:buSzPct val="50000"/>
        <a:buChar char="•"/>
        <a:defRPr sz="1000">
          <a:solidFill>
            <a:schemeClr val="tx1"/>
          </a:solidFill>
          <a:latin typeface="+mn-lt"/>
        </a:defRPr>
      </a:lvl8pPr>
      <a:lvl9pPr marL="3675063" indent="-204788" algn="just" defTabSz="820738" rtl="0" eaLnBrk="0" fontAlgn="base" hangingPunct="0">
        <a:spcBef>
          <a:spcPts val="275"/>
        </a:spcBef>
        <a:spcAft>
          <a:spcPct val="0"/>
        </a:spcAft>
        <a:buSzPct val="50000"/>
        <a:buChar char="•"/>
        <a:defRPr sz="1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820738">
              <a:defRPr/>
            </a:pPr>
            <a:fld id="{E071E06F-5D4D-4993-B512-B3A2DD431C0F}" type="slidenum">
              <a:rPr lang="en-US">
                <a:latin typeface="+mn-lt"/>
              </a:rPr>
              <a:pPr defTabSz="820738">
                <a:defRPr/>
              </a:pPr>
              <a:t>1</a:t>
            </a:fld>
            <a:endParaRPr lang="en-US" sz="900">
              <a:latin typeface="AGaramond"/>
            </a:endParaRP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73213" y="1041400"/>
            <a:ext cx="6924675" cy="5246688"/>
          </a:xfrm>
        </p:spPr>
        <p:txBody>
          <a:bodyPr/>
          <a:lstStyle/>
          <a:p>
            <a:r>
              <a:rPr lang="en-US" sz="1400" smtClean="0"/>
              <a:t>Wellington Financial is a privately-held corporate debt provider:</a:t>
            </a:r>
          </a:p>
          <a:p>
            <a:pPr lvl="1"/>
            <a:r>
              <a:rPr lang="en-US" sz="1400" smtClean="0"/>
              <a:t>Founded in 2000;</a:t>
            </a:r>
          </a:p>
          <a:p>
            <a:pPr lvl="1"/>
            <a:r>
              <a:rPr lang="en-US" sz="1400" smtClean="0"/>
              <a:t>We provide secured corporate loans:</a:t>
            </a:r>
          </a:p>
          <a:p>
            <a:pPr marL="985838" lvl="2"/>
            <a:r>
              <a:rPr lang="en-US" sz="1400" smtClean="0"/>
              <a:t>Senior;</a:t>
            </a:r>
          </a:p>
          <a:p>
            <a:pPr marL="985838" lvl="2"/>
            <a:r>
              <a:rPr lang="en-US" sz="1400" smtClean="0"/>
              <a:t>Subordinate; </a:t>
            </a:r>
          </a:p>
          <a:p>
            <a:pPr marL="985838" lvl="2"/>
            <a:r>
              <a:rPr lang="en-US" sz="1400" u="sng" smtClean="0"/>
              <a:t>Not</a:t>
            </a:r>
            <a:r>
              <a:rPr lang="en-US" sz="1400" smtClean="0"/>
              <a:t> traditional long-dated mezzanine;</a:t>
            </a:r>
          </a:p>
          <a:p>
            <a:pPr marL="985838" lvl="2"/>
            <a:r>
              <a:rPr lang="en-US" sz="1400" smtClean="0"/>
              <a:t>“Mid teens” all-in pricing -- more flexible than most.</a:t>
            </a:r>
          </a:p>
          <a:p>
            <a:pPr lvl="1"/>
            <a:r>
              <a:rPr lang="en-US" sz="1400" smtClean="0"/>
              <a:t>Terms of 2-3 years, plus extensions.</a:t>
            </a:r>
          </a:p>
          <a:p>
            <a:pPr lvl="1"/>
            <a:r>
              <a:rPr lang="en-US" sz="1400" smtClean="0"/>
              <a:t>&gt;$335 million of deal leads since 2004.</a:t>
            </a:r>
          </a:p>
          <a:p>
            <a:pPr lvl="1"/>
            <a:r>
              <a:rPr lang="en-US" sz="1400" smtClean="0"/>
              <a:t>HQ in Toronto; opened California office in November 2009.</a:t>
            </a:r>
          </a:p>
          <a:p>
            <a:pPr lvl="1"/>
            <a:r>
              <a:rPr lang="en-US" sz="1400" smtClean="0"/>
              <a:t>Deal flow: now 50/50 Canada/USA, from zero USA in early 2009.</a:t>
            </a:r>
          </a:p>
          <a:p>
            <a:r>
              <a:rPr lang="en-US" sz="1400" smtClean="0"/>
              <a:t>Wellington Financial Fund III: October 2006 vintage, $150MM of re-circulating capital.</a:t>
            </a:r>
          </a:p>
          <a:p>
            <a:pPr lvl="1"/>
            <a:r>
              <a:rPr lang="en-US" sz="1400" smtClean="0"/>
              <a:t>36 deals in Fund III, with 17 exits over past 2+ years.</a:t>
            </a:r>
          </a:p>
          <a:p>
            <a:r>
              <a:rPr lang="en-US" sz="1400" smtClean="0"/>
              <a:t>Capital is provided by Canadian institutions and Family Offices.</a:t>
            </a:r>
          </a:p>
          <a:p>
            <a:pPr lvl="1"/>
            <a:r>
              <a:rPr lang="en-US" sz="1400" smtClean="0"/>
              <a:t>100% equity funded – no leverage on our portfolio.</a:t>
            </a:r>
          </a:p>
          <a:p>
            <a:r>
              <a:rPr lang="en-US" sz="1400" smtClean="0"/>
              <a:t>Our management co. is owned by our team and merchant bank Clairvest Group Inc. (CVG:TSX).</a:t>
            </a:r>
          </a:p>
          <a:p>
            <a:r>
              <a:rPr lang="en-US" sz="1400" smtClean="0"/>
              <a:t>Endless supply of companies seeking capital: 600 “looks” a year.</a:t>
            </a:r>
          </a:p>
        </p:txBody>
      </p:sp>
      <p:sp>
        <p:nvSpPr>
          <p:cNvPr id="19459" name="Title 5"/>
          <p:cNvSpPr>
            <a:spLocks noGrp="1"/>
          </p:cNvSpPr>
          <p:nvPr>
            <p:ph type="title"/>
          </p:nvPr>
        </p:nvSpPr>
        <p:spPr>
          <a:xfrm>
            <a:off x="1571625" y="144463"/>
            <a:ext cx="4887913" cy="509587"/>
          </a:xfrm>
        </p:spPr>
        <p:txBody>
          <a:bodyPr/>
          <a:lstStyle/>
          <a:p>
            <a:r>
              <a:rPr lang="en-US" sz="1600" smtClean="0"/>
              <a:t>Highlights of Wellington Financial LP </a:t>
            </a:r>
            <a:endParaRPr lang="en-CA" sz="160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745" name="Straight Arrow Connector 81"/>
          <p:cNvCxnSpPr>
            <a:cxnSpLocks noChangeShapeType="1"/>
          </p:cNvCxnSpPr>
          <p:nvPr/>
        </p:nvCxnSpPr>
        <p:spPr bwMode="auto">
          <a:xfrm rot="5400000">
            <a:off x="5934075" y="4067175"/>
            <a:ext cx="4057650" cy="0"/>
          </a:xfrm>
          <a:prstGeom prst="straightConnector1">
            <a:avLst/>
          </a:prstGeom>
          <a:noFill/>
          <a:ln w="34925" algn="ctr">
            <a:solidFill>
              <a:srgbClr val="332E62"/>
            </a:solidFill>
            <a:round/>
            <a:headEnd/>
            <a:tailEnd type="arrow" w="med" len="med"/>
          </a:ln>
        </p:spPr>
      </p:cxnSp>
      <p:cxnSp>
        <p:nvCxnSpPr>
          <p:cNvPr id="31746" name="Straight Arrow Connector 80"/>
          <p:cNvCxnSpPr>
            <a:cxnSpLocks noChangeShapeType="1"/>
          </p:cNvCxnSpPr>
          <p:nvPr/>
        </p:nvCxnSpPr>
        <p:spPr bwMode="auto">
          <a:xfrm rot="5400000">
            <a:off x="4276725" y="4057650"/>
            <a:ext cx="4057650" cy="0"/>
          </a:xfrm>
          <a:prstGeom prst="straightConnector1">
            <a:avLst/>
          </a:prstGeom>
          <a:noFill/>
          <a:ln w="34925" algn="ctr">
            <a:solidFill>
              <a:srgbClr val="332E62"/>
            </a:solidFill>
            <a:round/>
            <a:headEnd/>
            <a:tailEnd type="arrow" w="med" len="med"/>
          </a:ln>
        </p:spPr>
      </p:cxnSp>
      <p:cxnSp>
        <p:nvCxnSpPr>
          <p:cNvPr id="31747" name="Straight Arrow Connector 79"/>
          <p:cNvCxnSpPr>
            <a:cxnSpLocks noChangeShapeType="1"/>
          </p:cNvCxnSpPr>
          <p:nvPr/>
        </p:nvCxnSpPr>
        <p:spPr bwMode="auto">
          <a:xfrm rot="5400000">
            <a:off x="2552700" y="4057650"/>
            <a:ext cx="4057650" cy="0"/>
          </a:xfrm>
          <a:prstGeom prst="straightConnector1">
            <a:avLst/>
          </a:prstGeom>
          <a:noFill/>
          <a:ln w="34925" algn="ctr">
            <a:solidFill>
              <a:srgbClr val="332E62"/>
            </a:solidFill>
            <a:round/>
            <a:headEnd/>
            <a:tailEnd type="arrow" w="med" len="med"/>
          </a:ln>
        </p:spPr>
      </p:cxn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820738">
              <a:defRPr/>
            </a:pPr>
            <a:fld id="{1514B097-68EE-48C2-AFD2-06488B043943}" type="slidenum">
              <a:rPr lang="en-US">
                <a:latin typeface="+mn-lt"/>
              </a:rPr>
              <a:pPr defTabSz="820738">
                <a:defRPr/>
              </a:pPr>
              <a:t>2</a:t>
            </a:fld>
            <a:endParaRPr lang="en-US" sz="900">
              <a:latin typeface="AGaramond" pitchFamily="18" charset="0"/>
            </a:endParaRPr>
          </a:p>
        </p:txBody>
      </p:sp>
      <p:cxnSp>
        <p:nvCxnSpPr>
          <p:cNvPr id="31749" name="Straight Arrow Connector 7"/>
          <p:cNvCxnSpPr>
            <a:cxnSpLocks noChangeShapeType="1"/>
          </p:cNvCxnSpPr>
          <p:nvPr/>
        </p:nvCxnSpPr>
        <p:spPr bwMode="auto">
          <a:xfrm rot="5400000">
            <a:off x="876300" y="4048125"/>
            <a:ext cx="4057650" cy="0"/>
          </a:xfrm>
          <a:prstGeom prst="straightConnector1">
            <a:avLst/>
          </a:prstGeom>
          <a:noFill/>
          <a:ln w="34925" algn="ctr">
            <a:solidFill>
              <a:srgbClr val="332E62"/>
            </a:solidFill>
            <a:round/>
            <a:headEnd/>
            <a:tailEnd type="arrow" w="med" len="med"/>
          </a:ln>
        </p:spPr>
      </p:cxnSp>
      <p:sp>
        <p:nvSpPr>
          <p:cNvPr id="9" name="Oval 8"/>
          <p:cNvSpPr/>
          <p:nvPr/>
        </p:nvSpPr>
        <p:spPr>
          <a:xfrm>
            <a:off x="7226300" y="3697288"/>
            <a:ext cx="1430338" cy="950912"/>
          </a:xfrm>
          <a:prstGeom prst="ellipse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CA" sz="1600" b="0" dirty="0">
                <a:solidFill>
                  <a:schemeClr val="bg1"/>
                </a:solidFill>
              </a:rPr>
              <a:t>3</a:t>
            </a:r>
          </a:p>
        </p:txBody>
      </p:sp>
      <p:grpSp>
        <p:nvGrpSpPr>
          <p:cNvPr id="2" name="Group 9"/>
          <p:cNvGrpSpPr/>
          <p:nvPr/>
        </p:nvGrpSpPr>
        <p:grpSpPr>
          <a:xfrm>
            <a:off x="2200274" y="1495424"/>
            <a:ext cx="1429200" cy="950400"/>
            <a:chOff x="981075" y="1466850"/>
            <a:chExt cx="1351062" cy="1188740"/>
          </a:xfrm>
          <a:solidFill>
            <a:srgbClr val="3333CC"/>
          </a:solidFill>
          <a:effectLst/>
        </p:grpSpPr>
        <p:sp>
          <p:nvSpPr>
            <p:cNvPr id="11" name="Oval 10"/>
            <p:cNvSpPr/>
            <p:nvPr/>
          </p:nvSpPr>
          <p:spPr>
            <a:xfrm>
              <a:off x="981075" y="1466850"/>
              <a:ext cx="1351062" cy="11887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CA" sz="1600">
                <a:solidFill>
                  <a:schemeClr val="bg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42560" y="1885950"/>
              <a:ext cx="574196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CA" sz="1600" b="0" dirty="0">
                  <a:latin typeface="+mn-lt"/>
                </a:rPr>
                <a:t>500</a:t>
              </a:r>
            </a:p>
          </p:txBody>
        </p:sp>
      </p:grpSp>
      <p:grpSp>
        <p:nvGrpSpPr>
          <p:cNvPr id="3" name="Group 12"/>
          <p:cNvGrpSpPr/>
          <p:nvPr/>
        </p:nvGrpSpPr>
        <p:grpSpPr>
          <a:xfrm>
            <a:off x="2201094" y="2604145"/>
            <a:ext cx="1429200" cy="950400"/>
            <a:chOff x="981894" y="2918470"/>
            <a:chExt cx="1429200" cy="950400"/>
          </a:xfrm>
          <a:solidFill>
            <a:srgbClr val="3333CC"/>
          </a:solidFill>
          <a:effectLst/>
        </p:grpSpPr>
        <p:sp>
          <p:nvSpPr>
            <p:cNvPr id="14" name="Oval 13"/>
            <p:cNvSpPr/>
            <p:nvPr/>
          </p:nvSpPr>
          <p:spPr>
            <a:xfrm>
              <a:off x="981894" y="2918470"/>
              <a:ext cx="1429200" cy="950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CA" sz="1600" b="0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90185" y="3238500"/>
              <a:ext cx="574196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CA" sz="1600" b="0" dirty="0">
                  <a:latin typeface="+mn-lt"/>
                </a:rPr>
                <a:t>500</a:t>
              </a:r>
            </a:p>
          </p:txBody>
        </p:sp>
      </p:grpSp>
      <p:grpSp>
        <p:nvGrpSpPr>
          <p:cNvPr id="5" name="Group 15"/>
          <p:cNvGrpSpPr/>
          <p:nvPr/>
        </p:nvGrpSpPr>
        <p:grpSpPr>
          <a:xfrm>
            <a:off x="2201094" y="3716635"/>
            <a:ext cx="1429200" cy="950400"/>
            <a:chOff x="981894" y="4278610"/>
            <a:chExt cx="1429200" cy="950400"/>
          </a:xfrm>
          <a:solidFill>
            <a:srgbClr val="3333CC"/>
          </a:solidFill>
          <a:effectLst/>
        </p:grpSpPr>
        <p:sp>
          <p:nvSpPr>
            <p:cNvPr id="17" name="Oval 16"/>
            <p:cNvSpPr/>
            <p:nvPr/>
          </p:nvSpPr>
          <p:spPr>
            <a:xfrm>
              <a:off x="981894" y="4278610"/>
              <a:ext cx="1429200" cy="950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CA" sz="1600" b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99710" y="4600575"/>
              <a:ext cx="574196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CA" sz="1600" b="0" dirty="0">
                  <a:latin typeface="+mn-lt"/>
                </a:rPr>
                <a:t>600</a:t>
              </a:r>
            </a:p>
          </p:txBody>
        </p:sp>
      </p:grpSp>
      <p:sp>
        <p:nvSpPr>
          <p:cNvPr id="31754" name="TextBox 18"/>
          <p:cNvSpPr txBox="1">
            <a:spLocks noChangeArrowheads="1"/>
          </p:cNvSpPr>
          <p:nvPr/>
        </p:nvSpPr>
        <p:spPr bwMode="auto">
          <a:xfrm>
            <a:off x="1381125" y="1852613"/>
            <a:ext cx="5953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CA" sz="1400">
                <a:solidFill>
                  <a:srgbClr val="332E62"/>
                </a:solidFill>
                <a:latin typeface="AvantGarde Md BT"/>
              </a:rPr>
              <a:t>2007</a:t>
            </a:r>
          </a:p>
        </p:txBody>
      </p:sp>
      <p:sp>
        <p:nvSpPr>
          <p:cNvPr id="31755" name="TextBox 19"/>
          <p:cNvSpPr txBox="1">
            <a:spLocks noChangeArrowheads="1"/>
          </p:cNvSpPr>
          <p:nvPr/>
        </p:nvSpPr>
        <p:spPr bwMode="auto">
          <a:xfrm>
            <a:off x="1371600" y="4057650"/>
            <a:ext cx="5953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CA" sz="1400">
                <a:solidFill>
                  <a:srgbClr val="332E62"/>
                </a:solidFill>
                <a:latin typeface="AvantGarde Md BT"/>
              </a:rPr>
              <a:t>2009</a:t>
            </a:r>
          </a:p>
        </p:txBody>
      </p:sp>
      <p:sp>
        <p:nvSpPr>
          <p:cNvPr id="31756" name="TextBox 20"/>
          <p:cNvSpPr txBox="1">
            <a:spLocks noChangeArrowheads="1"/>
          </p:cNvSpPr>
          <p:nvPr/>
        </p:nvSpPr>
        <p:spPr bwMode="auto">
          <a:xfrm>
            <a:off x="1371600" y="2957513"/>
            <a:ext cx="5953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CA" sz="1400">
                <a:solidFill>
                  <a:srgbClr val="332E62"/>
                </a:solidFill>
                <a:latin typeface="AvantGarde Md BT"/>
              </a:rPr>
              <a:t>2008</a:t>
            </a:r>
          </a:p>
        </p:txBody>
      </p:sp>
      <p:grpSp>
        <p:nvGrpSpPr>
          <p:cNvPr id="6" name="Group 21"/>
          <p:cNvGrpSpPr/>
          <p:nvPr/>
        </p:nvGrpSpPr>
        <p:grpSpPr>
          <a:xfrm>
            <a:off x="5580881" y="3697585"/>
            <a:ext cx="1429200" cy="950400"/>
            <a:chOff x="4942706" y="4278610"/>
            <a:chExt cx="1429200" cy="950400"/>
          </a:xfrm>
          <a:solidFill>
            <a:srgbClr val="3333CC"/>
          </a:solidFill>
          <a:effectLst/>
        </p:grpSpPr>
        <p:sp>
          <p:nvSpPr>
            <p:cNvPr id="23" name="Oval 22"/>
            <p:cNvSpPr/>
            <p:nvPr/>
          </p:nvSpPr>
          <p:spPr>
            <a:xfrm>
              <a:off x="4942706" y="4278610"/>
              <a:ext cx="1429200" cy="950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CA" sz="1600" b="0">
                <a:solidFill>
                  <a:schemeClr val="bg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444815" y="4572000"/>
              <a:ext cx="444353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CA" sz="1600" b="0" dirty="0">
                  <a:latin typeface="+mn-lt"/>
                </a:rPr>
                <a:t>49</a:t>
              </a:r>
            </a:p>
          </p:txBody>
        </p:sp>
      </p:grpSp>
      <p:grpSp>
        <p:nvGrpSpPr>
          <p:cNvPr id="7" name="Group 24"/>
          <p:cNvGrpSpPr/>
          <p:nvPr/>
        </p:nvGrpSpPr>
        <p:grpSpPr>
          <a:xfrm>
            <a:off x="3867175" y="3716635"/>
            <a:ext cx="1429200" cy="950400"/>
            <a:chOff x="2990875" y="4278610"/>
            <a:chExt cx="1429200" cy="950400"/>
          </a:xfrm>
          <a:solidFill>
            <a:srgbClr val="3333CC"/>
          </a:solidFill>
          <a:effectLst/>
        </p:grpSpPr>
        <p:sp>
          <p:nvSpPr>
            <p:cNvPr id="26" name="Oval 25"/>
            <p:cNvSpPr/>
            <p:nvPr/>
          </p:nvSpPr>
          <p:spPr>
            <a:xfrm>
              <a:off x="2990875" y="4278610"/>
              <a:ext cx="1429200" cy="950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CA" sz="1600" b="0">
                <a:solidFill>
                  <a:schemeClr val="bg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438060" y="4581525"/>
              <a:ext cx="574196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CA" sz="1600" b="0" dirty="0">
                  <a:latin typeface="+mn-lt"/>
                </a:rPr>
                <a:t>253</a:t>
              </a:r>
            </a:p>
          </p:txBody>
        </p:sp>
      </p:grpSp>
      <p:grpSp>
        <p:nvGrpSpPr>
          <p:cNvPr id="10" name="Group 27"/>
          <p:cNvGrpSpPr/>
          <p:nvPr/>
        </p:nvGrpSpPr>
        <p:grpSpPr>
          <a:xfrm>
            <a:off x="7230963" y="2594620"/>
            <a:ext cx="1429200" cy="950400"/>
            <a:chOff x="6811863" y="2918470"/>
            <a:chExt cx="1429200" cy="950400"/>
          </a:xfrm>
          <a:solidFill>
            <a:srgbClr val="3333CC"/>
          </a:solidFill>
          <a:effectLst/>
        </p:grpSpPr>
        <p:sp>
          <p:nvSpPr>
            <p:cNvPr id="29" name="Oval 28"/>
            <p:cNvSpPr/>
            <p:nvPr/>
          </p:nvSpPr>
          <p:spPr>
            <a:xfrm>
              <a:off x="6811863" y="2918470"/>
              <a:ext cx="1429200" cy="950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CA" sz="1600" b="0">
                <a:solidFill>
                  <a:schemeClr val="bg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380980" y="3228975"/>
              <a:ext cx="314510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CA" sz="1600" b="0" dirty="0">
                  <a:latin typeface="+mn-lt"/>
                </a:rPr>
                <a:t>8</a:t>
              </a:r>
            </a:p>
          </p:txBody>
        </p:sp>
      </p:grpSp>
      <p:grpSp>
        <p:nvGrpSpPr>
          <p:cNvPr id="13" name="Group 30"/>
          <p:cNvGrpSpPr/>
          <p:nvPr/>
        </p:nvGrpSpPr>
        <p:grpSpPr>
          <a:xfrm>
            <a:off x="3867175" y="2604145"/>
            <a:ext cx="1429200" cy="950400"/>
            <a:chOff x="2990875" y="2918470"/>
            <a:chExt cx="1429200" cy="950400"/>
          </a:xfrm>
          <a:solidFill>
            <a:srgbClr val="3333CC"/>
          </a:solidFill>
          <a:effectLst/>
        </p:grpSpPr>
        <p:sp>
          <p:nvSpPr>
            <p:cNvPr id="32" name="Oval 31"/>
            <p:cNvSpPr/>
            <p:nvPr/>
          </p:nvSpPr>
          <p:spPr>
            <a:xfrm>
              <a:off x="2990875" y="2918470"/>
              <a:ext cx="1429200" cy="950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CA" sz="1600" b="0">
                <a:solidFill>
                  <a:schemeClr val="bg1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28535" y="3228975"/>
              <a:ext cx="574196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CA" sz="1600" b="0" dirty="0">
                  <a:latin typeface="+mn-lt"/>
                </a:rPr>
                <a:t>208</a:t>
              </a:r>
            </a:p>
          </p:txBody>
        </p:sp>
      </p:grpSp>
      <p:grpSp>
        <p:nvGrpSpPr>
          <p:cNvPr id="16" name="Group 33"/>
          <p:cNvGrpSpPr/>
          <p:nvPr/>
        </p:nvGrpSpPr>
        <p:grpSpPr>
          <a:xfrm>
            <a:off x="5585073" y="2585095"/>
            <a:ext cx="1429200" cy="950400"/>
            <a:chOff x="4956423" y="2918470"/>
            <a:chExt cx="1429200" cy="950400"/>
          </a:xfrm>
          <a:solidFill>
            <a:srgbClr val="3333CC"/>
          </a:solidFill>
          <a:effectLst/>
        </p:grpSpPr>
        <p:sp>
          <p:nvSpPr>
            <p:cNvPr id="35" name="Oval 34"/>
            <p:cNvSpPr/>
            <p:nvPr/>
          </p:nvSpPr>
          <p:spPr>
            <a:xfrm>
              <a:off x="4956423" y="2918470"/>
              <a:ext cx="1429200" cy="950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CA" sz="1600" b="0">
                <a:solidFill>
                  <a:schemeClr val="bg1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454340" y="3228975"/>
              <a:ext cx="444353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CA" sz="1600" b="0" dirty="0">
                  <a:latin typeface="+mn-lt"/>
                </a:rPr>
                <a:t>27</a:t>
              </a:r>
            </a:p>
          </p:txBody>
        </p:sp>
      </p:grpSp>
      <p:grpSp>
        <p:nvGrpSpPr>
          <p:cNvPr id="22" name="Group 36"/>
          <p:cNvGrpSpPr/>
          <p:nvPr/>
        </p:nvGrpSpPr>
        <p:grpSpPr>
          <a:xfrm>
            <a:off x="7225630" y="1487463"/>
            <a:ext cx="1429200" cy="950400"/>
            <a:chOff x="6806530" y="1573188"/>
            <a:chExt cx="1429200" cy="950400"/>
          </a:xfrm>
          <a:solidFill>
            <a:srgbClr val="3333CC"/>
          </a:solidFill>
          <a:effectLst/>
        </p:grpSpPr>
        <p:sp>
          <p:nvSpPr>
            <p:cNvPr id="38" name="Oval 37"/>
            <p:cNvSpPr/>
            <p:nvPr/>
          </p:nvSpPr>
          <p:spPr>
            <a:xfrm>
              <a:off x="6806530" y="1573188"/>
              <a:ext cx="1429200" cy="950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CA" sz="1600">
                <a:solidFill>
                  <a:schemeClr val="bg1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311715" y="1905000"/>
              <a:ext cx="444353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CA" sz="1600" b="0" dirty="0">
                  <a:latin typeface="+mn-lt"/>
                </a:rPr>
                <a:t>15</a:t>
              </a:r>
            </a:p>
          </p:txBody>
        </p:sp>
      </p:grpSp>
      <p:grpSp>
        <p:nvGrpSpPr>
          <p:cNvPr id="25" name="Group 39"/>
          <p:cNvGrpSpPr/>
          <p:nvPr/>
        </p:nvGrpSpPr>
        <p:grpSpPr>
          <a:xfrm>
            <a:off x="5589265" y="1487463"/>
            <a:ext cx="1429200" cy="950400"/>
            <a:chOff x="4960615" y="1582713"/>
            <a:chExt cx="1429200" cy="950400"/>
          </a:xfrm>
          <a:solidFill>
            <a:srgbClr val="3333CC"/>
          </a:solidFill>
          <a:effectLst/>
        </p:grpSpPr>
        <p:sp>
          <p:nvSpPr>
            <p:cNvPr id="41" name="Oval 40"/>
            <p:cNvSpPr/>
            <p:nvPr/>
          </p:nvSpPr>
          <p:spPr>
            <a:xfrm>
              <a:off x="4960615" y="1582713"/>
              <a:ext cx="1429200" cy="950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CA" sz="1600">
                <a:solidFill>
                  <a:schemeClr val="bg1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463865" y="1905000"/>
              <a:ext cx="444353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CA" sz="1600" b="0" dirty="0">
                  <a:latin typeface="+mn-lt"/>
                </a:rPr>
                <a:t>48</a:t>
              </a:r>
            </a:p>
          </p:txBody>
        </p:sp>
      </p:grpSp>
      <p:grpSp>
        <p:nvGrpSpPr>
          <p:cNvPr id="28" name="Group 42"/>
          <p:cNvGrpSpPr/>
          <p:nvPr/>
        </p:nvGrpSpPr>
        <p:grpSpPr>
          <a:xfrm>
            <a:off x="3886224" y="1495425"/>
            <a:ext cx="1428725" cy="951438"/>
            <a:chOff x="3009924" y="1571625"/>
            <a:chExt cx="1428725" cy="951438"/>
          </a:xfrm>
          <a:solidFill>
            <a:srgbClr val="3333CC"/>
          </a:solidFill>
          <a:effectLst/>
        </p:grpSpPr>
        <p:sp>
          <p:nvSpPr>
            <p:cNvPr id="44" name="Oval 43"/>
            <p:cNvSpPr/>
            <p:nvPr/>
          </p:nvSpPr>
          <p:spPr>
            <a:xfrm>
              <a:off x="3009924" y="1571625"/>
              <a:ext cx="1428725" cy="9514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CA" sz="1600">
                <a:solidFill>
                  <a:schemeClr val="bg1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428535" y="1914525"/>
              <a:ext cx="574196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CA" sz="1600" b="0" dirty="0">
                  <a:latin typeface="+mn-lt"/>
                </a:rPr>
                <a:t>157</a:t>
              </a:r>
            </a:p>
          </p:txBody>
        </p:sp>
      </p:grpSp>
      <p:sp>
        <p:nvSpPr>
          <p:cNvPr id="31765" name="TextBox 45"/>
          <p:cNvSpPr txBox="1">
            <a:spLocks noChangeArrowheads="1"/>
          </p:cNvSpPr>
          <p:nvPr/>
        </p:nvSpPr>
        <p:spPr bwMode="auto">
          <a:xfrm>
            <a:off x="2260600" y="971550"/>
            <a:ext cx="1244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CA" sz="1200">
                <a:solidFill>
                  <a:schemeClr val="tx1"/>
                </a:solidFill>
                <a:latin typeface="AvantGarde Md BT"/>
              </a:rPr>
              <a:t>Opportunities</a:t>
            </a:r>
          </a:p>
        </p:txBody>
      </p:sp>
      <p:sp>
        <p:nvSpPr>
          <p:cNvPr id="31766" name="TextBox 46"/>
          <p:cNvSpPr txBox="1">
            <a:spLocks noChangeArrowheads="1"/>
          </p:cNvSpPr>
          <p:nvPr/>
        </p:nvSpPr>
        <p:spPr bwMode="auto">
          <a:xfrm>
            <a:off x="4132263" y="904875"/>
            <a:ext cx="8683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CA" sz="1200">
                <a:solidFill>
                  <a:schemeClr val="tx1"/>
                </a:solidFill>
                <a:latin typeface="AvantGarde Md BT"/>
              </a:rPr>
              <a:t>Financial </a:t>
            </a:r>
            <a:br>
              <a:rPr lang="en-CA" sz="1200">
                <a:solidFill>
                  <a:schemeClr val="tx1"/>
                </a:solidFill>
                <a:latin typeface="AvantGarde Md BT"/>
              </a:rPr>
            </a:br>
            <a:r>
              <a:rPr lang="en-CA" sz="1200">
                <a:solidFill>
                  <a:schemeClr val="tx1"/>
                </a:solidFill>
                <a:latin typeface="AvantGarde Md BT"/>
              </a:rPr>
              <a:t>Reviews</a:t>
            </a:r>
          </a:p>
        </p:txBody>
      </p:sp>
      <p:sp>
        <p:nvSpPr>
          <p:cNvPr id="31767" name="TextBox 47"/>
          <p:cNvSpPr txBox="1">
            <a:spLocks noChangeArrowheads="1"/>
          </p:cNvSpPr>
          <p:nvPr/>
        </p:nvSpPr>
        <p:spPr bwMode="auto">
          <a:xfrm>
            <a:off x="5461000" y="981075"/>
            <a:ext cx="15684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CA" sz="1200">
                <a:solidFill>
                  <a:schemeClr val="tx1"/>
                </a:solidFill>
                <a:latin typeface="AvantGarde Md BT"/>
              </a:rPr>
              <a:t>Term Sheets</a:t>
            </a:r>
          </a:p>
        </p:txBody>
      </p:sp>
      <p:sp>
        <p:nvSpPr>
          <p:cNvPr id="31768" name="TextBox 48"/>
          <p:cNvSpPr txBox="1">
            <a:spLocks noChangeArrowheads="1"/>
          </p:cNvSpPr>
          <p:nvPr/>
        </p:nvSpPr>
        <p:spPr bwMode="auto">
          <a:xfrm>
            <a:off x="7248525" y="904875"/>
            <a:ext cx="1322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CA" sz="1200">
                <a:solidFill>
                  <a:schemeClr val="tx1"/>
                </a:solidFill>
                <a:latin typeface="AvantGarde Md BT"/>
              </a:rPr>
              <a:t>Closed </a:t>
            </a:r>
            <a:br>
              <a:rPr lang="en-CA" sz="1200">
                <a:solidFill>
                  <a:schemeClr val="tx1"/>
                </a:solidFill>
                <a:latin typeface="AvantGarde Md BT"/>
              </a:rPr>
            </a:br>
            <a:r>
              <a:rPr lang="en-CA" sz="1200">
                <a:solidFill>
                  <a:schemeClr val="tx1"/>
                </a:solidFill>
                <a:latin typeface="AvantGarde Md BT"/>
              </a:rPr>
              <a:t>Transactions</a:t>
            </a:r>
          </a:p>
        </p:txBody>
      </p:sp>
      <p:sp>
        <p:nvSpPr>
          <p:cNvPr id="31769" name="TextBox 49"/>
          <p:cNvSpPr txBox="1">
            <a:spLocks noChangeArrowheads="1"/>
          </p:cNvSpPr>
          <p:nvPr/>
        </p:nvSpPr>
        <p:spPr bwMode="auto">
          <a:xfrm>
            <a:off x="2600325" y="6191250"/>
            <a:ext cx="5953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CA" sz="1400">
                <a:solidFill>
                  <a:schemeClr val="tx1"/>
                </a:solidFill>
                <a:latin typeface="AvantGarde Md BT"/>
              </a:rPr>
              <a:t>2050</a:t>
            </a:r>
          </a:p>
        </p:txBody>
      </p:sp>
      <p:sp>
        <p:nvSpPr>
          <p:cNvPr id="31770" name="TextBox 50"/>
          <p:cNvSpPr txBox="1">
            <a:spLocks noChangeArrowheads="1"/>
          </p:cNvSpPr>
          <p:nvPr/>
        </p:nvSpPr>
        <p:spPr bwMode="auto">
          <a:xfrm>
            <a:off x="6057900" y="6248400"/>
            <a:ext cx="4921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CA" sz="1400">
                <a:solidFill>
                  <a:schemeClr val="tx1"/>
                </a:solidFill>
                <a:latin typeface="AvantGarde Md BT"/>
              </a:rPr>
              <a:t>168</a:t>
            </a:r>
          </a:p>
        </p:txBody>
      </p:sp>
      <p:sp>
        <p:nvSpPr>
          <p:cNvPr id="31771" name="TextBox 51"/>
          <p:cNvSpPr txBox="1">
            <a:spLocks noChangeArrowheads="1"/>
          </p:cNvSpPr>
          <p:nvPr/>
        </p:nvSpPr>
        <p:spPr bwMode="auto">
          <a:xfrm>
            <a:off x="7772400" y="6210300"/>
            <a:ext cx="3905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CA" sz="1400">
                <a:solidFill>
                  <a:schemeClr val="tx1"/>
                </a:solidFill>
                <a:latin typeface="AvantGarde Md BT"/>
              </a:rPr>
              <a:t>33</a:t>
            </a:r>
          </a:p>
        </p:txBody>
      </p:sp>
      <p:sp>
        <p:nvSpPr>
          <p:cNvPr id="31772" name="TextBox 52"/>
          <p:cNvSpPr txBox="1">
            <a:spLocks noChangeArrowheads="1"/>
          </p:cNvSpPr>
          <p:nvPr/>
        </p:nvSpPr>
        <p:spPr bwMode="auto">
          <a:xfrm>
            <a:off x="4314825" y="6191250"/>
            <a:ext cx="4921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CA" sz="1400">
                <a:solidFill>
                  <a:schemeClr val="tx1"/>
                </a:solidFill>
                <a:latin typeface="AvantGarde Md BT"/>
              </a:rPr>
              <a:t>814</a:t>
            </a:r>
          </a:p>
        </p:txBody>
      </p:sp>
      <p:cxnSp>
        <p:nvCxnSpPr>
          <p:cNvPr id="31773" name="Straight Connector 53"/>
          <p:cNvCxnSpPr>
            <a:cxnSpLocks noChangeShapeType="1"/>
          </p:cNvCxnSpPr>
          <p:nvPr/>
        </p:nvCxnSpPr>
        <p:spPr bwMode="auto">
          <a:xfrm>
            <a:off x="2552700" y="6191250"/>
            <a:ext cx="704850" cy="0"/>
          </a:xfrm>
          <a:prstGeom prst="line">
            <a:avLst/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774" name="Straight Connector 54"/>
          <p:cNvCxnSpPr>
            <a:cxnSpLocks noChangeShapeType="1"/>
          </p:cNvCxnSpPr>
          <p:nvPr/>
        </p:nvCxnSpPr>
        <p:spPr bwMode="auto">
          <a:xfrm>
            <a:off x="5981700" y="6191250"/>
            <a:ext cx="704850" cy="0"/>
          </a:xfrm>
          <a:prstGeom prst="line">
            <a:avLst/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775" name="Straight Connector 55"/>
          <p:cNvCxnSpPr>
            <a:cxnSpLocks noChangeShapeType="1"/>
          </p:cNvCxnSpPr>
          <p:nvPr/>
        </p:nvCxnSpPr>
        <p:spPr bwMode="auto">
          <a:xfrm>
            <a:off x="4248150" y="6191250"/>
            <a:ext cx="704850" cy="0"/>
          </a:xfrm>
          <a:prstGeom prst="line">
            <a:avLst/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776" name="Straight Connector 56"/>
          <p:cNvCxnSpPr>
            <a:cxnSpLocks noChangeShapeType="1"/>
          </p:cNvCxnSpPr>
          <p:nvPr/>
        </p:nvCxnSpPr>
        <p:spPr bwMode="auto">
          <a:xfrm>
            <a:off x="7600950" y="6191250"/>
            <a:ext cx="704850" cy="0"/>
          </a:xfrm>
          <a:prstGeom prst="line">
            <a:avLst/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31" name="Group 57"/>
          <p:cNvGrpSpPr/>
          <p:nvPr/>
        </p:nvGrpSpPr>
        <p:grpSpPr>
          <a:xfrm>
            <a:off x="2201094" y="4821535"/>
            <a:ext cx="1429200" cy="950400"/>
            <a:chOff x="981894" y="4278610"/>
            <a:chExt cx="1429200" cy="950400"/>
          </a:xfrm>
          <a:solidFill>
            <a:srgbClr val="3333CC"/>
          </a:solidFill>
          <a:effectLst/>
        </p:grpSpPr>
        <p:sp>
          <p:nvSpPr>
            <p:cNvPr id="59" name="Oval 58"/>
            <p:cNvSpPr/>
            <p:nvPr/>
          </p:nvSpPr>
          <p:spPr>
            <a:xfrm>
              <a:off x="981894" y="4278610"/>
              <a:ext cx="1429200" cy="950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CA" sz="1600" b="0">
                <a:solidFill>
                  <a:schemeClr val="bg1"/>
                </a:solidFill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399710" y="4600575"/>
              <a:ext cx="574196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CA" sz="1600" b="0" dirty="0">
                  <a:latin typeface="+mn-lt"/>
                </a:rPr>
                <a:t>450</a:t>
              </a:r>
            </a:p>
          </p:txBody>
        </p:sp>
      </p:grpSp>
      <p:grpSp>
        <p:nvGrpSpPr>
          <p:cNvPr id="34" name="Group 60"/>
          <p:cNvGrpSpPr/>
          <p:nvPr/>
        </p:nvGrpSpPr>
        <p:grpSpPr>
          <a:xfrm>
            <a:off x="3867969" y="4812010"/>
            <a:ext cx="1429200" cy="950400"/>
            <a:chOff x="981894" y="4278610"/>
            <a:chExt cx="1429200" cy="950400"/>
          </a:xfrm>
          <a:solidFill>
            <a:srgbClr val="3333CC"/>
          </a:solidFill>
          <a:effectLst/>
        </p:grpSpPr>
        <p:sp>
          <p:nvSpPr>
            <p:cNvPr id="62" name="Oval 61"/>
            <p:cNvSpPr/>
            <p:nvPr/>
          </p:nvSpPr>
          <p:spPr>
            <a:xfrm>
              <a:off x="981894" y="4278610"/>
              <a:ext cx="1429200" cy="950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CA" sz="1600" b="0">
                <a:solidFill>
                  <a:schemeClr val="bg1"/>
                </a:solidFill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399710" y="4600575"/>
              <a:ext cx="574196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CA" sz="1600" b="0" dirty="0">
                  <a:latin typeface="+mn-lt"/>
                </a:rPr>
                <a:t>196</a:t>
              </a:r>
            </a:p>
          </p:txBody>
        </p:sp>
      </p:grpSp>
      <p:grpSp>
        <p:nvGrpSpPr>
          <p:cNvPr id="37" name="Group 63"/>
          <p:cNvGrpSpPr/>
          <p:nvPr/>
        </p:nvGrpSpPr>
        <p:grpSpPr>
          <a:xfrm>
            <a:off x="5591994" y="4821535"/>
            <a:ext cx="1429200" cy="950400"/>
            <a:chOff x="981894" y="4278610"/>
            <a:chExt cx="1429200" cy="950400"/>
          </a:xfrm>
          <a:solidFill>
            <a:srgbClr val="3333CC"/>
          </a:solidFill>
          <a:effectLst/>
        </p:grpSpPr>
        <p:sp>
          <p:nvSpPr>
            <p:cNvPr id="65" name="Oval 64"/>
            <p:cNvSpPr/>
            <p:nvPr/>
          </p:nvSpPr>
          <p:spPr>
            <a:xfrm>
              <a:off x="981894" y="4278610"/>
              <a:ext cx="1429200" cy="950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CA" sz="1600" b="0">
                <a:solidFill>
                  <a:schemeClr val="bg1"/>
                </a:solidFill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464632" y="4600575"/>
              <a:ext cx="444352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CA" sz="1600" b="0" dirty="0">
                  <a:latin typeface="+mn-lt"/>
                </a:rPr>
                <a:t>44</a:t>
              </a:r>
            </a:p>
          </p:txBody>
        </p:sp>
      </p:grpSp>
      <p:grpSp>
        <p:nvGrpSpPr>
          <p:cNvPr id="40" name="Group 66"/>
          <p:cNvGrpSpPr/>
          <p:nvPr/>
        </p:nvGrpSpPr>
        <p:grpSpPr>
          <a:xfrm>
            <a:off x="7268394" y="4812010"/>
            <a:ext cx="1429200" cy="950400"/>
            <a:chOff x="981894" y="4278610"/>
            <a:chExt cx="1429200" cy="950400"/>
          </a:xfrm>
          <a:solidFill>
            <a:srgbClr val="3333CC"/>
          </a:solidFill>
          <a:effectLst/>
        </p:grpSpPr>
        <p:sp>
          <p:nvSpPr>
            <p:cNvPr id="68" name="Oval 67"/>
            <p:cNvSpPr/>
            <p:nvPr/>
          </p:nvSpPr>
          <p:spPr>
            <a:xfrm>
              <a:off x="981894" y="4278610"/>
              <a:ext cx="1429200" cy="950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CA" sz="1600" b="0">
                <a:solidFill>
                  <a:schemeClr val="bg1"/>
                </a:solidFill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529553" y="4600575"/>
              <a:ext cx="314510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CA" sz="1600" b="0" dirty="0">
                  <a:latin typeface="+mn-lt"/>
                </a:rPr>
                <a:t>7</a:t>
              </a:r>
            </a:p>
          </p:txBody>
        </p:sp>
      </p:grpSp>
      <p:sp>
        <p:nvSpPr>
          <p:cNvPr id="31781" name="Rectangle 5"/>
          <p:cNvSpPr>
            <a:spLocks noGrp="1" noChangeArrowheads="1"/>
          </p:cNvSpPr>
          <p:nvPr>
            <p:ph type="title"/>
          </p:nvPr>
        </p:nvSpPr>
        <p:spPr>
          <a:xfrm>
            <a:off x="1571625" y="144463"/>
            <a:ext cx="6600825" cy="509587"/>
          </a:xfrm>
        </p:spPr>
        <p:txBody>
          <a:bodyPr/>
          <a:lstStyle/>
          <a:p>
            <a:r>
              <a:rPr lang="en-US" sz="1600" smtClean="0"/>
              <a:t>Rigorous Transaction Selection</a:t>
            </a:r>
          </a:p>
        </p:txBody>
      </p:sp>
      <p:sp>
        <p:nvSpPr>
          <p:cNvPr id="31782" name="TextBox 70"/>
          <p:cNvSpPr txBox="1">
            <a:spLocks noChangeArrowheads="1"/>
          </p:cNvSpPr>
          <p:nvPr/>
        </p:nvSpPr>
        <p:spPr bwMode="auto">
          <a:xfrm>
            <a:off x="1333500" y="5129213"/>
            <a:ext cx="7159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CA" sz="1400">
                <a:solidFill>
                  <a:srgbClr val="332E62"/>
                </a:solidFill>
                <a:latin typeface="AvantGarde Md BT"/>
              </a:rPr>
              <a:t>2010</a:t>
            </a:r>
            <a:br>
              <a:rPr lang="en-CA" sz="1400">
                <a:solidFill>
                  <a:srgbClr val="332E62"/>
                </a:solidFill>
                <a:latin typeface="AvantGarde Md BT"/>
              </a:rPr>
            </a:br>
            <a:r>
              <a:rPr lang="en-CA" sz="1000">
                <a:solidFill>
                  <a:srgbClr val="332E62"/>
                </a:solidFill>
                <a:latin typeface="AvantGarde Md BT"/>
              </a:rPr>
              <a:t>9 months</a:t>
            </a:r>
          </a:p>
        </p:txBody>
      </p:sp>
      <p:sp>
        <p:nvSpPr>
          <p:cNvPr id="31783" name="TextBox 71"/>
          <p:cNvSpPr txBox="1">
            <a:spLocks noChangeArrowheads="1"/>
          </p:cNvSpPr>
          <p:nvPr/>
        </p:nvSpPr>
        <p:spPr bwMode="auto">
          <a:xfrm>
            <a:off x="4333875" y="6448425"/>
            <a:ext cx="4953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CA" sz="1200">
                <a:solidFill>
                  <a:schemeClr val="tx1"/>
                </a:solidFill>
                <a:latin typeface="AvantGarde Md BT"/>
              </a:rPr>
              <a:t>40%</a:t>
            </a:r>
          </a:p>
        </p:txBody>
      </p:sp>
      <p:sp>
        <p:nvSpPr>
          <p:cNvPr id="31784" name="TextBox 72"/>
          <p:cNvSpPr txBox="1">
            <a:spLocks noChangeArrowheads="1"/>
          </p:cNvSpPr>
          <p:nvPr/>
        </p:nvSpPr>
        <p:spPr bwMode="auto">
          <a:xfrm>
            <a:off x="6134100" y="6477000"/>
            <a:ext cx="4079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CA" sz="1200">
                <a:solidFill>
                  <a:schemeClr val="tx1"/>
                </a:solidFill>
                <a:latin typeface="AvantGarde Md BT"/>
              </a:rPr>
              <a:t>8%</a:t>
            </a:r>
          </a:p>
        </p:txBody>
      </p:sp>
      <p:sp>
        <p:nvSpPr>
          <p:cNvPr id="31785" name="TextBox 73"/>
          <p:cNvSpPr txBox="1">
            <a:spLocks noChangeArrowheads="1"/>
          </p:cNvSpPr>
          <p:nvPr/>
        </p:nvSpPr>
        <p:spPr bwMode="auto">
          <a:xfrm>
            <a:off x="7724775" y="6457950"/>
            <a:ext cx="539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CA" sz="1200">
                <a:solidFill>
                  <a:schemeClr val="tx1"/>
                </a:solidFill>
                <a:latin typeface="AvantGarde Md BT"/>
              </a:rPr>
              <a:t>1.6%</a:t>
            </a:r>
          </a:p>
        </p:txBody>
      </p:sp>
      <p:sp>
        <p:nvSpPr>
          <p:cNvPr id="31787" name="Text Box 43"/>
          <p:cNvSpPr txBox="1">
            <a:spLocks noChangeArrowheads="1"/>
          </p:cNvSpPr>
          <p:nvPr/>
        </p:nvSpPr>
        <p:spPr bwMode="auto">
          <a:xfrm>
            <a:off x="238125" y="3884613"/>
            <a:ext cx="1020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1788" name="Text Box 44"/>
          <p:cNvSpPr txBox="1">
            <a:spLocks noChangeArrowheads="1"/>
          </p:cNvSpPr>
          <p:nvPr/>
        </p:nvSpPr>
        <p:spPr bwMode="auto">
          <a:xfrm>
            <a:off x="122238" y="3440113"/>
            <a:ext cx="1211262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tx1"/>
                </a:solidFill>
              </a:rPr>
              <a:t>Opened USA office in 2009 with change in cross-border tax laws: 6 of 8 last deals based in USA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820738">
              <a:defRPr/>
            </a:pPr>
            <a:fld id="{88153A96-0656-4ED1-8508-C8CB9349AC52}" type="slidenum">
              <a:rPr lang="en-US">
                <a:latin typeface="+mn-lt"/>
              </a:rPr>
              <a:pPr defTabSz="820738">
                <a:defRPr/>
              </a:pPr>
              <a:t>3</a:t>
            </a:fld>
            <a:endParaRPr lang="en-US" sz="900">
              <a:latin typeface="AGaramond"/>
            </a:endParaRP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1600" smtClean="0"/>
              <a:t>Keys to Deal Flow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73213" y="1041400"/>
            <a:ext cx="6935787" cy="55308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 smtClean="0"/>
              <a:t>Disciplined Targeting:</a:t>
            </a:r>
          </a:p>
          <a:p>
            <a:pPr lvl="1">
              <a:lnSpc>
                <a:spcPct val="90000"/>
              </a:lnSpc>
            </a:pPr>
            <a:r>
              <a:rPr lang="en-US" sz="1400" smtClean="0"/>
              <a:t>High growth companies that want to delay the dilution of equity -- typically with venture capital or corporate sponsor.</a:t>
            </a:r>
          </a:p>
          <a:p>
            <a:pPr lvl="1">
              <a:lnSpc>
                <a:spcPct val="90000"/>
              </a:lnSpc>
            </a:pPr>
            <a:r>
              <a:rPr lang="en-US" sz="1400" smtClean="0"/>
              <a:t>Attractive firms that can’t access sufficient bank debt due to the fact their key asset is IP.</a:t>
            </a:r>
          </a:p>
          <a:p>
            <a:pPr>
              <a:lnSpc>
                <a:spcPct val="90000"/>
              </a:lnSpc>
            </a:pPr>
            <a:r>
              <a:rPr lang="en-US" sz="1400" smtClean="0"/>
              <a:t>There’s the old-fashioned way to find deals:</a:t>
            </a:r>
          </a:p>
          <a:p>
            <a:pPr lvl="1">
              <a:lnSpc>
                <a:spcPct val="90000"/>
              </a:lnSpc>
            </a:pPr>
            <a:r>
              <a:rPr lang="en-US" sz="1400" smtClean="0"/>
              <a:t>Outbound calling works – one person can touch 1k/firms a year;</a:t>
            </a:r>
          </a:p>
          <a:p>
            <a:pPr lvl="1">
              <a:lnSpc>
                <a:spcPct val="90000"/>
              </a:lnSpc>
            </a:pPr>
            <a:r>
              <a:rPr lang="en-US" sz="1400" smtClean="0"/>
              <a:t>Conference every week somewhere in North America;</a:t>
            </a:r>
          </a:p>
          <a:p>
            <a:pPr marL="1143000" lvl="2" indent="-228600">
              <a:lnSpc>
                <a:spcPct val="90000"/>
              </a:lnSpc>
            </a:pPr>
            <a:r>
              <a:rPr lang="en-US" sz="1400" smtClean="0"/>
              <a:t>Nothing wrong with sponsoring an event;</a:t>
            </a:r>
          </a:p>
          <a:p>
            <a:pPr>
              <a:lnSpc>
                <a:spcPct val="90000"/>
              </a:lnSpc>
            </a:pPr>
            <a:r>
              <a:rPr lang="en-US" sz="1400" smtClean="0"/>
              <a:t>“Go where the fish are” – and that’s not behind your desk;</a:t>
            </a:r>
          </a:p>
          <a:p>
            <a:pPr>
              <a:lnSpc>
                <a:spcPct val="90000"/>
              </a:lnSpc>
            </a:pPr>
            <a:r>
              <a:rPr lang="en-US" sz="1400" smtClean="0"/>
              <a:t>Embrace “social media”:</a:t>
            </a:r>
          </a:p>
          <a:p>
            <a:pPr lvl="1">
              <a:lnSpc>
                <a:spcPct val="90000"/>
              </a:lnSpc>
            </a:pPr>
            <a:r>
              <a:rPr lang="en-US" sz="1400" smtClean="0"/>
              <a:t>Our corporate team blog started in 2006:</a:t>
            </a:r>
          </a:p>
          <a:p>
            <a:pPr marL="1143000" lvl="2" indent="-228600">
              <a:lnSpc>
                <a:spcPct val="90000"/>
              </a:lnSpc>
            </a:pPr>
            <a:r>
              <a:rPr lang="en-US" sz="1400" smtClean="0"/>
              <a:t>6 million “hits” a year;</a:t>
            </a:r>
          </a:p>
          <a:p>
            <a:pPr marL="1143000" lvl="2" indent="-228600">
              <a:lnSpc>
                <a:spcPct val="90000"/>
              </a:lnSpc>
            </a:pPr>
            <a:r>
              <a:rPr lang="en-US" sz="1400" smtClean="0"/>
              <a:t>117,000 unique visitors from 146 countries;</a:t>
            </a:r>
          </a:p>
          <a:p>
            <a:pPr marL="1143000" lvl="2" indent="-228600">
              <a:lnSpc>
                <a:spcPct val="90000"/>
              </a:lnSpc>
            </a:pPr>
            <a:r>
              <a:rPr lang="en-US" sz="1400" smtClean="0"/>
              <a:t>It takes work.  People seek information, opinions , real news.</a:t>
            </a:r>
          </a:p>
          <a:p>
            <a:pPr marL="1143000" lvl="2" indent="-228600">
              <a:lnSpc>
                <a:spcPct val="90000"/>
              </a:lnSpc>
            </a:pPr>
            <a:r>
              <a:rPr lang="en-US" sz="1400" smtClean="0"/>
              <a:t>Visitors cover the waterfront:</a:t>
            </a:r>
          </a:p>
          <a:p>
            <a:pPr marL="1600200" lvl="3" indent="-228600">
              <a:lnSpc>
                <a:spcPct val="90000"/>
              </a:lnSpc>
            </a:pPr>
            <a:r>
              <a:rPr lang="en-US" sz="1400" smtClean="0"/>
              <a:t>LPs, media, industry players, “lurkers”.  And it’s passive.</a:t>
            </a:r>
          </a:p>
          <a:p>
            <a:pPr lvl="1">
              <a:lnSpc>
                <a:spcPct val="90000"/>
              </a:lnSpc>
            </a:pPr>
            <a:r>
              <a:rPr lang="en-US" sz="1400" smtClean="0"/>
              <a:t>Ranked #4 “Top Finance Blog” in 2009 by readers of Canada’s National Newspaper </a:t>
            </a:r>
            <a:r>
              <a:rPr lang="en-US" sz="1400" i="1" smtClean="0"/>
              <a:t>The Globe and Mail</a:t>
            </a:r>
            <a:r>
              <a:rPr lang="en-US" sz="1400" smtClean="0"/>
              <a:t> newspaper.  Quoted in </a:t>
            </a:r>
            <a:r>
              <a:rPr lang="en-US" sz="1400" i="1" smtClean="0"/>
              <a:t>Barron’s Magazine</a:t>
            </a:r>
            <a:r>
              <a:rPr lang="en-US" sz="1400" smtClean="0"/>
              <a:t>, </a:t>
            </a:r>
            <a:r>
              <a:rPr lang="en-US" sz="1400" i="1" smtClean="0"/>
              <a:t>The Wall Street Journal</a:t>
            </a:r>
            <a:r>
              <a:rPr lang="en-US" sz="1400" smtClean="0"/>
              <a:t>, </a:t>
            </a:r>
            <a:r>
              <a:rPr lang="en-US" sz="1400" i="1" smtClean="0"/>
              <a:t>Bloomberg, Reuters</a:t>
            </a:r>
            <a:r>
              <a:rPr lang="en-US" sz="1400" smtClean="0"/>
              <a:t>, </a:t>
            </a:r>
            <a:r>
              <a:rPr lang="en-US" sz="1400" i="1" smtClean="0"/>
              <a:t>BusinessWeek</a:t>
            </a:r>
            <a:r>
              <a:rPr lang="en-US" sz="1400" smtClean="0"/>
              <a:t>, </a:t>
            </a:r>
            <a:r>
              <a:rPr lang="en-US" sz="1400" i="1" smtClean="0"/>
              <a:t>Canadian Business Magazine, BNN, Fox Television</a:t>
            </a:r>
            <a:r>
              <a:rPr lang="en-US" sz="1400" smtClean="0"/>
              <a:t>….</a:t>
            </a:r>
          </a:p>
          <a:p>
            <a:pPr lvl="1">
              <a:lnSpc>
                <a:spcPct val="90000"/>
              </a:lnSpc>
            </a:pPr>
            <a:r>
              <a:rPr lang="en-US" sz="1400" smtClean="0"/>
              <a:t>Twitter is also an accepted and professional way to communicate.</a:t>
            </a:r>
          </a:p>
          <a:p>
            <a:pPr lvl="1">
              <a:lnSpc>
                <a:spcPct val="90000"/>
              </a:lnSpc>
            </a:pPr>
            <a:endParaRPr lang="en-US" sz="140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cient Overview">
  <a:themeElements>
    <a:clrScheme name="Prescient Overview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234337"/>
      </a:accent1>
      <a:accent2>
        <a:srgbClr val="9BCBBA"/>
      </a:accent2>
      <a:accent3>
        <a:srgbClr val="FFFFFF"/>
      </a:accent3>
      <a:accent4>
        <a:srgbClr val="000000"/>
      </a:accent4>
      <a:accent5>
        <a:srgbClr val="ACB0AE"/>
      </a:accent5>
      <a:accent6>
        <a:srgbClr val="8CB8A8"/>
      </a:accent6>
      <a:hlink>
        <a:srgbClr val="F2BF30"/>
      </a:hlink>
      <a:folHlink>
        <a:srgbClr val="FCEEBC"/>
      </a:folHlink>
    </a:clrScheme>
    <a:fontScheme name="Prescient Overview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Garamond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Garamond"/>
          </a:defRPr>
        </a:defPPr>
      </a:lstStyle>
    </a:lnDef>
  </a:objectDefaults>
  <a:extraClrSchemeLst>
    <a:extraClrScheme>
      <a:clrScheme name="Prescient Overvie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34337"/>
        </a:accent1>
        <a:accent2>
          <a:srgbClr val="9BCBBA"/>
        </a:accent2>
        <a:accent3>
          <a:srgbClr val="FFFFFF"/>
        </a:accent3>
        <a:accent4>
          <a:srgbClr val="000000"/>
        </a:accent4>
        <a:accent5>
          <a:srgbClr val="ACB0AE"/>
        </a:accent5>
        <a:accent6>
          <a:srgbClr val="8CB8A8"/>
        </a:accent6>
        <a:hlink>
          <a:srgbClr val="F2BF30"/>
        </a:hlink>
        <a:folHlink>
          <a:srgbClr val="FCEEB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U:\Companies\Celmed\Prescient Overview.ppt</Template>
  <TotalTime>113520</TotalTime>
  <Words>350</Words>
  <Application>Microsoft Office PowerPoint</Application>
  <PresentationFormat>On-screen Show (4:3)</PresentationFormat>
  <Paragraphs>59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Design Template</vt:lpstr>
      </vt:variant>
      <vt:variant>
        <vt:i4>10</vt:i4>
      </vt:variant>
      <vt:variant>
        <vt:lpstr>Slide Titles</vt:lpstr>
      </vt:variant>
      <vt:variant>
        <vt:i4>3</vt:i4>
      </vt:variant>
    </vt:vector>
  </HeadingPairs>
  <TitlesOfParts>
    <vt:vector size="20" baseType="lpstr">
      <vt:lpstr>AGaramond</vt:lpstr>
      <vt:lpstr>Arial</vt:lpstr>
      <vt:lpstr>Verdana</vt:lpstr>
      <vt:lpstr>Wingdings</vt:lpstr>
      <vt:lpstr>Times New Roman</vt:lpstr>
      <vt:lpstr>Univers Condensed</vt:lpstr>
      <vt:lpstr>AvantGarde Md BT</vt:lpstr>
      <vt:lpstr>Prescient Overview</vt:lpstr>
      <vt:lpstr>Prescient Overview</vt:lpstr>
      <vt:lpstr>Prescient Overview</vt:lpstr>
      <vt:lpstr>Prescient Overview</vt:lpstr>
      <vt:lpstr>Prescient Overview</vt:lpstr>
      <vt:lpstr>Prescient Overview</vt:lpstr>
      <vt:lpstr>Prescient Overview</vt:lpstr>
      <vt:lpstr>Prescient Overview</vt:lpstr>
      <vt:lpstr>Prescient Overview</vt:lpstr>
      <vt:lpstr>Prescient Overview</vt:lpstr>
      <vt:lpstr>Highlights of Wellington Financial LP </vt:lpstr>
      <vt:lpstr>Rigorous Transaction Selection</vt:lpstr>
      <vt:lpstr>Keys to Deal Flow </vt:lpstr>
    </vt:vector>
  </TitlesOfParts>
  <Company>Yorkton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Yorkton Securities Inc.</dc:title>
  <dc:creator>Christine Warren</dc:creator>
  <cp:lastModifiedBy>Mark R. McQueen</cp:lastModifiedBy>
  <cp:revision>1871</cp:revision>
  <cp:lastPrinted>2003-06-27T17:55:26Z</cp:lastPrinted>
  <dcterms:created xsi:type="dcterms:W3CDTF">1999-08-08T23:42:03Z</dcterms:created>
  <dcterms:modified xsi:type="dcterms:W3CDTF">2010-11-15T02:25:27Z</dcterms:modified>
</cp:coreProperties>
</file>